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2" r:id="rId5"/>
    <p:sldId id="293" r:id="rId6"/>
    <p:sldId id="283" r:id="rId7"/>
    <p:sldId id="297" r:id="rId8"/>
    <p:sldId id="303" r:id="rId9"/>
    <p:sldId id="298" r:id="rId10"/>
    <p:sldId id="299" r:id="rId11"/>
    <p:sldId id="305" r:id="rId12"/>
    <p:sldId id="300" r:id="rId13"/>
    <p:sldId id="302" r:id="rId14"/>
    <p:sldId id="304" r:id="rId15"/>
    <p:sldId id="306" r:id="rId16"/>
    <p:sldId id="307" r:id="rId17"/>
    <p:sldId id="308" r:id="rId18"/>
    <p:sldId id="309" r:id="rId19"/>
    <p:sldId id="310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7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PATTERN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>
                <a:solidFill>
                  <a:schemeClr val="tx1"/>
                </a:solidFill>
                <a:latin typeface="Corbel" panose="020B0503020204020204" pitchFamily="34" charset="0"/>
              </a:rPr>
              <a:t>RECOGNITION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PATTERN</a:t>
            </a:r>
            <a:br>
              <a:rPr lang="en-US" sz="1600" b="1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>
                <a:latin typeface="Corbel" panose="020B0503020204020204" pitchFamily="34" charset="0"/>
              </a:rPr>
              <a:t>RECOGNITION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segmentation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28F4F-73A0-4196-961E-435B6102B9D8}"/>
              </a:ext>
            </a:extLst>
          </p:cNvPr>
          <p:cNvSpPr/>
          <p:nvPr/>
        </p:nvSpPr>
        <p:spPr>
          <a:xfrm>
            <a:off x="7938053" y="0"/>
            <a:ext cx="425394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8030817" y="71505"/>
            <a:ext cx="2042424" cy="6726860"/>
          </a:xfrm>
        </p:spPr>
      </p:pic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584F6A10-8DAC-417B-A968-164538F3E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5680" y="65570"/>
            <a:ext cx="2042424" cy="672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QUALITATIVE RESULTS (K=5)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A7945D-83F0-4CFE-8BD6-598686FE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9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082E8-BFD4-4850-BF92-A226C07F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52" y="1900237"/>
            <a:ext cx="4581525" cy="30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6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QUALITATIVE RESULTS (K=5)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D07DFA4-B9FD-45D4-B42D-6F2BF431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8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91489C-0D87-4420-A889-57A3E3B8E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52" y="1906107"/>
            <a:ext cx="4581525" cy="30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/>
          <a:lstStyle/>
          <a:p>
            <a:r>
              <a:rPr lang="en-US"/>
              <a:t>Spectral clustering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AB12F-3935-44A3-8DA2-0AE33DD95DCB}"/>
              </a:ext>
            </a:extLst>
          </p:cNvPr>
          <p:cNvSpPr/>
          <p:nvPr/>
        </p:nvSpPr>
        <p:spPr>
          <a:xfrm>
            <a:off x="7436227" y="5290922"/>
            <a:ext cx="2113750" cy="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2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SPECTRAL CLUSTERING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AF3FAE-6E29-4C11-9D02-16C72A6C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3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91005-84EF-4044-97D2-1230A9FEB8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59152" y="1900236"/>
            <a:ext cx="4581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SPECTRAL CLUSTERING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EB4FF7E-6FDC-463F-929F-D6D4150D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9" y="1900235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46484-D95B-4B34-8326-1D4130C7AE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59152" y="1900234"/>
            <a:ext cx="4581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1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SPECTRAL CLUSTERING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A7945D-83F0-4CFE-8BD6-598686FE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9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291DF-8874-4A4E-8320-44372B0898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59153" y="1900236"/>
            <a:ext cx="458152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3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SPECTRAL CLUSTERING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D07DFA4-B9FD-45D4-B42D-6F2BF431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8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FFF70-3FF0-4A79-A718-5CDBF156C4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59152" y="1900237"/>
            <a:ext cx="4581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9100" y="3404376"/>
            <a:ext cx="1668769" cy="382887"/>
          </a:xfrm>
        </p:spPr>
        <p:txBody>
          <a:bodyPr/>
          <a:lstStyle/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Amr Mustafa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PATTERN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>
                <a:latin typeface="Corbel" panose="020B0503020204020204" pitchFamily="34" charset="0"/>
              </a:rPr>
              <a:t>RECOGNITION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4CDE74D-225D-44D5-B567-2D5792212C6F}"/>
              </a:ext>
            </a:extLst>
          </p:cNvPr>
          <p:cNvSpPr txBox="1">
            <a:spLocks/>
          </p:cNvSpPr>
          <p:nvPr/>
        </p:nvSpPr>
        <p:spPr>
          <a:xfrm>
            <a:off x="4398889" y="3784404"/>
            <a:ext cx="2349189" cy="382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Mostafa Mahmoud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/>
          <a:lstStyle/>
          <a:p>
            <a:r>
              <a:rPr lang="en-US"/>
              <a:t>the dataset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AB12F-3935-44A3-8DA2-0AE33DD95DCB}"/>
              </a:ext>
            </a:extLst>
          </p:cNvPr>
          <p:cNvSpPr/>
          <p:nvPr/>
        </p:nvSpPr>
        <p:spPr>
          <a:xfrm>
            <a:off x="7436227" y="5290922"/>
            <a:ext cx="2113750" cy="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Berkeley segmentation data set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212" y="695896"/>
            <a:ext cx="9485387" cy="2179826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The dataset contains a total of 500 images that are split into:</a:t>
            </a:r>
            <a:endParaRPr lang="en-US" sz="2400" dirty="0"/>
          </a:p>
          <a:p>
            <a:r>
              <a:rPr lang="en-US"/>
              <a:t>A training/validation set of 300 images.</a:t>
            </a:r>
            <a:endParaRPr lang="en-US" dirty="0"/>
          </a:p>
          <a:p>
            <a:r>
              <a:rPr lang="en-US"/>
              <a:t>A test set of 200 images. </a:t>
            </a:r>
            <a:endParaRPr lang="en-US" dirty="0"/>
          </a:p>
          <a:p>
            <a:pPr marL="0" indent="0">
              <a:buNone/>
            </a:pPr>
            <a:r>
              <a:rPr lang="en-US" sz="2400"/>
              <a:t>Each image was segmented by five different subjects on average.</a:t>
            </a:r>
            <a:endParaRPr lang="en-US" sz="2400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DBE06-9FCC-4D28-A6A5-CC56AE7C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2" y="3089914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6259CF-46BA-4FC0-83E4-C4C28C67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10" y="3105689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66E454-B9A6-44BB-8312-C194F64EB623}"/>
              </a:ext>
            </a:extLst>
          </p:cNvPr>
          <p:cNvSpPr/>
          <p:nvPr/>
        </p:nvSpPr>
        <p:spPr>
          <a:xfrm>
            <a:off x="1764525" y="622477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Original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70EB7-4EA1-4CDC-82B9-2F3EB8A51485}"/>
              </a:ext>
            </a:extLst>
          </p:cNvPr>
          <p:cNvSpPr/>
          <p:nvPr/>
        </p:nvSpPr>
        <p:spPr>
          <a:xfrm>
            <a:off x="6592529" y="6224772"/>
            <a:ext cx="17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Ground Truth #1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SEGMENTATION APPROACH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C2B81B-E88C-4EE9-AE38-16A9C039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0" y="1719363"/>
            <a:ext cx="5098917" cy="341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BA133ED-C70F-4D65-9131-A325B10F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714" y="1719363"/>
            <a:ext cx="36576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578006-C6C1-478E-ACAA-3380136C8137}"/>
              </a:ext>
            </a:extLst>
          </p:cNvPr>
          <p:cNvSpPr/>
          <p:nvPr/>
        </p:nvSpPr>
        <p:spPr>
          <a:xfrm>
            <a:off x="969201" y="5668780"/>
            <a:ext cx="8212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Vector representation of a pixel in 3D RGB color space.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A8E27-C66E-41DD-A227-E54A25294EF6}"/>
              </a:ext>
            </a:extLst>
          </p:cNvPr>
          <p:cNvSpPr/>
          <p:nvPr/>
        </p:nvSpPr>
        <p:spPr>
          <a:xfrm>
            <a:off x="5896714" y="4676972"/>
            <a:ext cx="3554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im[100, 100] = [0, 100, 50]</a:t>
            </a:r>
          </a:p>
        </p:txBody>
      </p:sp>
    </p:spTree>
    <p:extLst>
      <p:ext uri="{BB962C8B-B14F-4D97-AF65-F5344CB8AC3E}">
        <p14:creationId xmlns:p14="http://schemas.microsoft.com/office/powerpoint/2010/main" val="232601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/>
          <a:lstStyle/>
          <a:p>
            <a:r>
              <a:rPr lang="en-US"/>
              <a:t>kMEANS SEGMENTATION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AB12F-3935-44A3-8DA2-0AE33DD95DCB}"/>
              </a:ext>
            </a:extLst>
          </p:cNvPr>
          <p:cNvSpPr/>
          <p:nvPr/>
        </p:nvSpPr>
        <p:spPr>
          <a:xfrm>
            <a:off x="7436227" y="5290922"/>
            <a:ext cx="2113750" cy="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kMeans clustering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9EE387-489E-4A2D-9D32-04C28BB8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87" y="1730445"/>
            <a:ext cx="60960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22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QUALITATIVE RESULTS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E142D-21BF-4CD6-B0B5-BA551E29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1" y="695895"/>
            <a:ext cx="3737430" cy="281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424C3-1964-4EC1-81F7-7228A216D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199"/>
          <a:stretch/>
        </p:blipFill>
        <p:spPr>
          <a:xfrm>
            <a:off x="466082" y="3745039"/>
            <a:ext cx="3737430" cy="2931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6901B-1D55-4DFB-A01A-95A85A55D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5" r="59964"/>
          <a:stretch/>
        </p:blipFill>
        <p:spPr>
          <a:xfrm>
            <a:off x="4693738" y="3745039"/>
            <a:ext cx="3986649" cy="29310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D34A1C-F141-4E9C-95E9-3180C7BA4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4" r="39474"/>
          <a:stretch/>
        </p:blipFill>
        <p:spPr>
          <a:xfrm>
            <a:off x="4693738" y="695896"/>
            <a:ext cx="3986649" cy="2817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26D70-1F4E-4E8A-8DFE-8990B9BCE449}"/>
              </a:ext>
            </a:extLst>
          </p:cNvPr>
          <p:cNvSpPr txBox="1"/>
          <p:nvPr/>
        </p:nvSpPr>
        <p:spPr>
          <a:xfrm>
            <a:off x="3485045" y="352735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/>
              <a:t>K=3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0B6B2-5119-4702-9F40-5A863D955526}"/>
              </a:ext>
            </a:extLst>
          </p:cNvPr>
          <p:cNvSpPr txBox="1"/>
          <p:nvPr/>
        </p:nvSpPr>
        <p:spPr>
          <a:xfrm>
            <a:off x="7988490" y="35129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/>
              <a:t>K=5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32140-E8D2-4B8C-9229-AEA6E7145B9D}"/>
              </a:ext>
            </a:extLst>
          </p:cNvPr>
          <p:cNvSpPr txBox="1"/>
          <p:nvPr/>
        </p:nvSpPr>
        <p:spPr>
          <a:xfrm>
            <a:off x="7988490" y="46382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/>
              <a:t>K=7</a:t>
            </a:r>
          </a:p>
        </p:txBody>
      </p:sp>
    </p:spTree>
    <p:extLst>
      <p:ext uri="{BB962C8B-B14F-4D97-AF65-F5344CB8AC3E}">
        <p14:creationId xmlns:p14="http://schemas.microsoft.com/office/powerpoint/2010/main" val="389325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QUALITATIVE RESULTS (K=5)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AF3FAE-6E29-4C11-9D02-16C72A6C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3" y="1900237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D4C56-A5D0-48AA-A5F2-6F0F929E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526" y="1900236"/>
            <a:ext cx="457677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3" y="263896"/>
            <a:ext cx="7112086" cy="432000"/>
          </a:xfrm>
        </p:spPr>
        <p:txBody>
          <a:bodyPr/>
          <a:lstStyle/>
          <a:p>
            <a:pPr algn="l"/>
            <a:r>
              <a:rPr lang="en-US"/>
              <a:t>QUALITATIVE RESULTS (K=5)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EB4FF7E-6FDC-463F-929F-D6D4150D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9" y="1900235"/>
            <a:ext cx="4581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814978-142D-4D1D-A368-3477BE284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296" y="1900235"/>
            <a:ext cx="4619238" cy="30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163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Times New Roman</vt:lpstr>
      <vt:lpstr>Office Theme</vt:lpstr>
      <vt:lpstr>Image segmentation</vt:lpstr>
      <vt:lpstr>the dataset</vt:lpstr>
      <vt:lpstr>Berkeley segmentation data set</vt:lpstr>
      <vt:lpstr>SEGMENTATION APPROACH</vt:lpstr>
      <vt:lpstr>kMEANS SEGMENTATION</vt:lpstr>
      <vt:lpstr>kMeans clustering</vt:lpstr>
      <vt:lpstr>QUALITATIVE RESULTS</vt:lpstr>
      <vt:lpstr>QUALITATIVE RESULTS (K=5)</vt:lpstr>
      <vt:lpstr>QUALITATIVE RESULTS (K=5)</vt:lpstr>
      <vt:lpstr>QUALITATIVE RESULTS (K=5)</vt:lpstr>
      <vt:lpstr>QUALITATIVE RESULTS (K=5)</vt:lpstr>
      <vt:lpstr>Spectral clustering</vt:lpstr>
      <vt:lpstr>SPECTRAL CLUSTERING</vt:lpstr>
      <vt:lpstr>SPECTRAL CLUSTERING</vt:lpstr>
      <vt:lpstr>SPECTRAL CLUSTERING</vt:lpstr>
      <vt:lpstr>SPECTRAL CLUSTERING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2019-11-24T23:23:28Z</dcterms:created>
  <dcterms:modified xsi:type="dcterms:W3CDTF">2019-11-26T21:36:43Z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